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9"/>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09" r:id="rId25"/>
    <p:sldId id="61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448" r:id="rId46"/>
    <p:sldId id="449" r:id="rId47"/>
    <p:sldId id="450" r:id="rId48"/>
    <p:sldId id="451" r:id="rId49"/>
    <p:sldId id="514" r:id="rId50"/>
    <p:sldId id="455" r:id="rId51"/>
    <p:sldId id="456" r:id="rId52"/>
    <p:sldId id="457" r:id="rId53"/>
    <p:sldId id="458" r:id="rId54"/>
    <p:sldId id="460" r:id="rId55"/>
    <p:sldId id="462" r:id="rId56"/>
    <p:sldId id="415" r:id="rId57"/>
    <p:sldId id="416" r:id="rId58"/>
    <p:sldId id="417" r:id="rId59"/>
    <p:sldId id="473" r:id="rId60"/>
    <p:sldId id="435" r:id="rId61"/>
    <p:sldId id="588" r:id="rId62"/>
    <p:sldId id="471" r:id="rId63"/>
    <p:sldId id="437" r:id="rId64"/>
    <p:sldId id="441" r:id="rId65"/>
    <p:sldId id="478" r:id="rId66"/>
    <p:sldId id="533" r:id="rId67"/>
    <p:sldId id="591" r:id="rId68"/>
    <p:sldId id="608" r:id="rId69"/>
    <p:sldId id="390" r:id="rId70"/>
    <p:sldId id="593" r:id="rId71"/>
    <p:sldId id="391" r:id="rId72"/>
    <p:sldId id="393" r:id="rId73"/>
    <p:sldId id="515" r:id="rId74"/>
    <p:sldId id="494" r:id="rId75"/>
    <p:sldId id="512" r:id="rId76"/>
    <p:sldId id="472" r:id="rId77"/>
    <p:sldId id="615" r:id="rId78"/>
    <p:sldId id="481" r:id="rId79"/>
    <p:sldId id="567" r:id="rId80"/>
    <p:sldId id="610" r:id="rId81"/>
    <p:sldId id="313" r:id="rId82"/>
    <p:sldId id="616" r:id="rId83"/>
    <p:sldId id="315" r:id="rId84"/>
    <p:sldId id="316" r:id="rId85"/>
    <p:sldId id="617" r:id="rId86"/>
    <p:sldId id="618" r:id="rId87"/>
    <p:sldId id="605" r:id="rId88"/>
    <p:sldId id="598" r:id="rId89"/>
    <p:sldId id="596" r:id="rId90"/>
    <p:sldId id="581" r:id="rId91"/>
    <p:sldId id="599" r:id="rId92"/>
    <p:sldId id="600" r:id="rId93"/>
    <p:sldId id="582" r:id="rId94"/>
    <p:sldId id="583" r:id="rId95"/>
    <p:sldId id="578" r:id="rId96"/>
    <p:sldId id="579" r:id="rId97"/>
    <p:sldId id="580" r:id="rId98"/>
    <p:sldId id="577" r:id="rId99"/>
    <p:sldId id="576" r:id="rId100"/>
    <p:sldId id="604" r:id="rId101"/>
    <p:sldId id="611" r:id="rId102"/>
    <p:sldId id="589" r:id="rId103"/>
    <p:sldId id="590" r:id="rId104"/>
    <p:sldId id="592" r:id="rId105"/>
    <p:sldId id="621" r:id="rId106"/>
    <p:sldId id="620" r:id="rId107"/>
    <p:sldId id="622"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8"/>
    <p:restoredTop sz="80247"/>
  </p:normalViewPr>
  <p:slideViewPr>
    <p:cSldViewPr snapToGrid="0" snapToObjects="1">
      <p:cViewPr>
        <p:scale>
          <a:sx n="97" d="100"/>
          <a:sy n="97" d="100"/>
        </p:scale>
        <p:origin x="4104" y="84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the slides with the </a:t>
            </a:r>
            <a:r>
              <a:rPr lang="en-US" baseline="0" dirty="0" err="1" smtClean="0"/>
              <a:t>IoTDI</a:t>
            </a:r>
            <a:r>
              <a:rPr lang="en-US" baseline="0" dirty="0" smtClean="0"/>
              <a:t> talk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104</a:t>
            </a:fld>
            <a:endParaRPr lang="en-US"/>
          </a:p>
        </p:txBody>
      </p:sp>
    </p:spTree>
    <p:extLst>
      <p:ext uri="{BB962C8B-B14F-4D97-AF65-F5344CB8AC3E}">
        <p14:creationId xmlns:p14="http://schemas.microsoft.com/office/powerpoint/2010/main" val="21442669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105</a:t>
            </a:fld>
            <a:endParaRPr lang="en-US"/>
          </a:p>
        </p:txBody>
      </p:sp>
    </p:spTree>
    <p:extLst>
      <p:ext uri="{BB962C8B-B14F-4D97-AF65-F5344CB8AC3E}">
        <p14:creationId xmlns:p14="http://schemas.microsoft.com/office/powerpoint/2010/main" val="9447344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106</a:t>
            </a:fld>
            <a:endParaRPr lang="en-US"/>
          </a:p>
        </p:txBody>
      </p:sp>
    </p:spTree>
    <p:extLst>
      <p:ext uri="{BB962C8B-B14F-4D97-AF65-F5344CB8AC3E}">
        <p14:creationId xmlns:p14="http://schemas.microsoft.com/office/powerpoint/2010/main" val="3460734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107</a:t>
            </a:fld>
            <a:endParaRPr lang="en-US"/>
          </a:p>
        </p:txBody>
      </p:sp>
    </p:spTree>
    <p:extLst>
      <p:ext uri="{BB962C8B-B14F-4D97-AF65-F5344CB8AC3E}">
        <p14:creationId xmlns:p14="http://schemas.microsoft.com/office/powerpoint/2010/main" val="2122474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before this slide, need to mention previous work: sift, region of interest </a:t>
            </a:r>
            <a:endParaRPr lang="en-US" dirty="0" smtClean="0"/>
          </a:p>
          <a:p>
            <a:endParaRPr lang="en-US" dirty="0" smtClean="0"/>
          </a:p>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
            </a:r>
            <a:br>
              <a:rPr lang="en-US" dirty="0" smtClean="0"/>
            </a:br>
            <a:r>
              <a:rPr lang="en-US" dirty="0" smtClean="0"/>
              <a:t>TODO</a:t>
            </a:r>
          </a:p>
          <a:p>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work is in the area of real time system and internet of things. In the real time system and internet of things community, the most important evaluation metric is energy consumption and execution time.</a:t>
            </a:r>
          </a:p>
          <a:p>
            <a:endParaRPr lang="en-US" baseline="0" dirty="0" smtClean="0"/>
          </a:p>
          <a:p>
            <a:r>
              <a:rPr lang="en-US" baseline="0" dirty="0" smtClean="0"/>
              <a:t>Then the challenge of storing large size data into BLE beacons can be explained by this plot of battery lifetime versus advertising interval. </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24</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46131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Here: use the road sign as example, replace the mug</a:t>
            </a:r>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rgbClr val="FF0000"/>
                </a:solidFill>
              </a:rPr>
              <a:t>TODO:  [Consider using a different image]</a:t>
            </a:r>
          </a:p>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TODO:  [Consider using a different image]</a:t>
            </a:r>
            <a:endParaRPr lang="en-US" dirty="0" smtClean="0"/>
          </a:p>
          <a:p>
            <a:endParaRPr lang="en-US" dirty="0" smtClean="0"/>
          </a:p>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50</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55</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Fitted 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65</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79</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91</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93</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94</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95</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98</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99</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100</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101</a:t>
            </a:fld>
            <a:endParaRPr lang="en-US"/>
          </a:p>
        </p:txBody>
      </p:sp>
    </p:spTree>
    <p:extLst>
      <p:ext uri="{BB962C8B-B14F-4D97-AF65-F5344CB8AC3E}">
        <p14:creationId xmlns:p14="http://schemas.microsoft.com/office/powerpoint/2010/main" val="18397425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102</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103</a:t>
            </a:fld>
            <a:endParaRPr lang="en-US"/>
          </a:p>
        </p:txBody>
      </p:sp>
    </p:spTree>
    <p:extLst>
      <p:ext uri="{BB962C8B-B14F-4D97-AF65-F5344CB8AC3E}">
        <p14:creationId xmlns:p14="http://schemas.microsoft.com/office/powerpoint/2010/main" val="177720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9.png"/></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40.jpg"/></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9.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png"/><Relationship Id="rId8"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gi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emf"/></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png"/><Relationship Id="rId5"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2.em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tif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1" Type="http://schemas.microsoft.com/office/2007/relationships/media" Target="../media/media2.mpeg"/><Relationship Id="rId2" Type="http://schemas.openxmlformats.org/officeDocument/2006/relationships/video" Target="../media/media2.m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1.jp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6.xml"/><Relationship Id="rId5" Type="http://schemas.openxmlformats.org/officeDocument/2006/relationships/image" Target="../media/image94.png"/><Relationship Id="rId6" Type="http://schemas.openxmlformats.org/officeDocument/2006/relationships/image" Target="../media/image95.png"/><Relationship Id="rId1" Type="http://schemas.microsoft.com/office/2007/relationships/media" Target="../media/media7.mpeg"/><Relationship Id="rId2" Type="http://schemas.openxmlformats.org/officeDocument/2006/relationships/video" Target="../media/media7.mpe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emf"/><Relationship Id="rId6"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10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1.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240.png"/><Relationship Id="rId5"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5.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7.xml"/><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31.png"/><Relationship Id="rId1" Type="http://schemas.microsoft.com/office/2007/relationships/media" Target="../media/media1.mpeg"/><Relationship Id="rId2" Type="http://schemas.openxmlformats.org/officeDocument/2006/relationships/video" Target="../media/media1.m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8.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5.png"/><Relationship Id="rId5" Type="http://schemas.openxmlformats.org/officeDocument/2006/relationships/image" Target="../media/image132.png"/><Relationship Id="rId6"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6.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62051"/>
            <a:ext cx="9144000" cy="1781331"/>
          </a:xfrm>
        </p:spPr>
        <p:txBody>
          <a:bodyPr>
            <a:noAutofit/>
          </a:bodyPr>
          <a:lstStyle/>
          <a:p>
            <a:r>
              <a:rPr lang="en-US" sz="4500" smtClean="0">
                <a:latin typeface="Helvetica" charset="0"/>
                <a:ea typeface="Helvetica" charset="0"/>
                <a:cs typeface="Helvetica" charset="0"/>
              </a:rPr>
              <a:t>Prioritizing </a:t>
            </a:r>
            <a:r>
              <a:rPr lang="en-US" sz="4500" dirty="0" smtClean="0">
                <a:latin typeface="Helvetica" charset="0"/>
                <a:ea typeface="Helvetica" charset="0"/>
                <a:cs typeface="Helvetica" charset="0"/>
              </a:rPr>
              <a:t>Content of Interest in Multimedia Data Compression</a:t>
            </a:r>
            <a:endParaRPr lang="en-US" sz="4500" dirty="0">
              <a:latin typeface="Helvetica" charset="0"/>
              <a:ea typeface="Helvetica" charset="0"/>
              <a:cs typeface="Helvetica" charset="0"/>
            </a:endParaRPr>
          </a:p>
        </p:txBody>
      </p:sp>
      <p:sp>
        <p:nvSpPr>
          <p:cNvPr id="3" name="Subtitle 2"/>
          <p:cNvSpPr>
            <a:spLocks noGrp="1"/>
          </p:cNvSpPr>
          <p:nvPr>
            <p:ph type="subTitle" idx="1"/>
          </p:nvPr>
        </p:nvSpPr>
        <p:spPr>
          <a:xfrm>
            <a:off x="1768336" y="4304748"/>
            <a:ext cx="5607326" cy="1314450"/>
          </a:xfrm>
        </p:spPr>
        <p:txBody>
          <a:bodyPr>
            <a:normAutofit fontScale="92500"/>
          </a:bodyPr>
          <a:lstStyle/>
          <a:p>
            <a:r>
              <a:rPr lang="en-US" dirty="0" smtClean="0">
                <a:solidFill>
                  <a:schemeClr val="tx1"/>
                </a:solidFill>
                <a:latin typeface="Helvetica" charset="0"/>
                <a:ea typeface="Helvetica" charset="0"/>
                <a:cs typeface="Helvetica" charset="0"/>
              </a:rPr>
              <a:t>Chong Shao</a:t>
            </a:r>
          </a:p>
          <a:p>
            <a:r>
              <a:rPr lang="en-US" dirty="0" smtClean="0">
                <a:latin typeface="Helvetica" charset="0"/>
                <a:ea typeface="Helvetica" charset="0"/>
                <a:cs typeface="Helvetica" charset="0"/>
              </a:rPr>
              <a:t>University of North Carolina at Chapel Hill</a:t>
            </a:r>
          </a:p>
          <a:p>
            <a:r>
              <a:rPr lang="en-US" dirty="0" smtClean="0">
                <a:latin typeface="Helvetica" charset="0"/>
                <a:ea typeface="Helvetica" charset="0"/>
                <a:cs typeface="Helvetica" charset="0"/>
              </a:rPr>
              <a:t>Advisor: </a:t>
            </a:r>
            <a:r>
              <a:rPr lang="en-US" dirty="0" err="1" smtClean="0">
                <a:latin typeface="Helvetica" charset="0"/>
                <a:ea typeface="Helvetica" charset="0"/>
                <a:cs typeface="Helvetica" charset="0"/>
              </a:rPr>
              <a:t>Shahriar</a:t>
            </a:r>
            <a:r>
              <a:rPr lang="en-US" dirty="0" smtClean="0">
                <a:latin typeface="Helvetica" charset="0"/>
                <a:ea typeface="Helvetica" charset="0"/>
                <a:cs typeface="Helvetica" charset="0"/>
              </a:rPr>
              <a:t> </a:t>
            </a:r>
            <a:r>
              <a:rPr lang="en-US" dirty="0" err="1" smtClean="0">
                <a:latin typeface="Helvetica" charset="0"/>
                <a:ea typeface="Helvetica" charset="0"/>
                <a:cs typeface="Helvetica" charset="0"/>
              </a:rPr>
              <a:t>Nirjon</a:t>
            </a:r>
            <a:r>
              <a:rPr lang="en-US" dirty="0" smtClean="0">
                <a:latin typeface="Helvetica" charset="0"/>
                <a:ea typeface="Helvetica" charset="0"/>
                <a:cs typeface="Helvetica" charset="0"/>
              </a:rPr>
              <a:t>, Russell Taylor</a:t>
            </a:r>
            <a:r>
              <a:rPr lang="en-US" dirty="0" smtClean="0">
                <a:solidFill>
                  <a:schemeClr val="tx1"/>
                </a:solidFill>
                <a:latin typeface="Helvetica" charset="0"/>
                <a:ea typeface="Helvetica" charset="0"/>
                <a:cs typeface="Helvetica" charset="0"/>
              </a:rPr>
              <a:t> </a:t>
            </a:r>
            <a:endParaRPr lang="en-US" dirty="0">
              <a:solidFill>
                <a:schemeClr val="tx1"/>
              </a:solidFill>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50731" y="4710161"/>
                <a:ext cx="346396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50731" y="4710161"/>
                <a:ext cx="346396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100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101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103</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104</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28472" y="3643617"/>
            <a:ext cx="24649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24" name="Rounded Rectangle 23"/>
          <p:cNvSpPr/>
          <p:nvPr/>
        </p:nvSpPr>
        <p:spPr>
          <a:xfrm>
            <a:off x="742122" y="3199678"/>
            <a:ext cx="5976731" cy="1855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3907796" y="2797928"/>
            <a:ext cx="0" cy="26418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888716" y="5155225"/>
            <a:ext cx="0" cy="26418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560" r="32471" b="51462"/>
          <a:stretch/>
        </p:blipFill>
        <p:spPr>
          <a:xfrm>
            <a:off x="1484582" y="3571972"/>
            <a:ext cx="1658883" cy="1057689"/>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422" t="51124" r="35893" b="2898"/>
          <a:stretch/>
        </p:blipFill>
        <p:spPr>
          <a:xfrm>
            <a:off x="2897238" y="1482524"/>
            <a:ext cx="1866840" cy="1190281"/>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69660" t="4046" r="-401" b="49976"/>
          <a:stretch/>
        </p:blipFill>
        <p:spPr>
          <a:xfrm>
            <a:off x="3379304" y="5466648"/>
            <a:ext cx="902709" cy="1264300"/>
          </a:xfrm>
          <a:prstGeom prst="rect">
            <a:avLst/>
          </a:prstGeom>
        </p:spPr>
      </p:pic>
      <p:sp>
        <p:nvSpPr>
          <p:cNvPr id="18"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Analogy</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353093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904" y="3253400"/>
            <a:ext cx="914400" cy="9144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595" y="1807039"/>
            <a:ext cx="914400" cy="9144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578" y="3253400"/>
            <a:ext cx="914400" cy="91440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4843" y="1812315"/>
            <a:ext cx="914400" cy="91440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4230" y="4689001"/>
            <a:ext cx="914400" cy="914400"/>
          </a:xfrm>
          <a:prstGeom prst="rect">
            <a:avLst/>
          </a:prstGeom>
        </p:spPr>
      </p:pic>
      <p:sp>
        <p:nvSpPr>
          <p:cNvPr id="22" name="Rectangle 21"/>
          <p:cNvSpPr/>
          <p:nvPr/>
        </p:nvSpPr>
        <p:spPr>
          <a:xfrm>
            <a:off x="3822454" y="3253400"/>
            <a:ext cx="24649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24" name="Rounded Rectangle 23"/>
          <p:cNvSpPr/>
          <p:nvPr/>
        </p:nvSpPr>
        <p:spPr>
          <a:xfrm>
            <a:off x="636104" y="3101009"/>
            <a:ext cx="5976731" cy="12329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3822454" y="2836825"/>
            <a:ext cx="0" cy="26418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822454" y="4333985"/>
            <a:ext cx="0" cy="26418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Doodle</a:t>
            </a:r>
            <a:endParaRPr lang="en-US" dirty="0">
              <a:latin typeface="Helvetica" charset="0"/>
              <a:ea typeface="Helvetica" charset="0"/>
              <a:cs typeface="Helvetica" charset="0"/>
            </a:endParaRPr>
          </a:p>
        </p:txBody>
      </p:sp>
      <p:sp>
        <p:nvSpPr>
          <p:cNvPr id="2" name="TextBox 1"/>
          <p:cNvSpPr txBox="1"/>
          <p:nvPr/>
        </p:nvSpPr>
        <p:spPr>
          <a:xfrm>
            <a:off x="4960578" y="1526269"/>
            <a:ext cx="4157292" cy="369332"/>
          </a:xfrm>
          <a:prstGeom prst="rect">
            <a:avLst/>
          </a:prstGeom>
          <a:noFill/>
        </p:spPr>
        <p:txBody>
          <a:bodyPr wrap="none" rtlCol="0">
            <a:spAutoFit/>
          </a:bodyPr>
          <a:lstStyle/>
          <a:p>
            <a:r>
              <a:rPr lang="en-US" smtClean="0"/>
              <a:t>48 x 48 pixels: &lt; 30 seconds on desktop PC</a:t>
            </a:r>
            <a:endParaRPr lang="en-US"/>
          </a:p>
        </p:txBody>
      </p:sp>
      <p:sp>
        <p:nvSpPr>
          <p:cNvPr id="3" name="TextBox 2"/>
          <p:cNvSpPr txBox="1"/>
          <p:nvPr/>
        </p:nvSpPr>
        <p:spPr>
          <a:xfrm>
            <a:off x="4960578" y="1944307"/>
            <a:ext cx="4196726" cy="369332"/>
          </a:xfrm>
          <a:prstGeom prst="rect">
            <a:avLst/>
          </a:prstGeom>
          <a:noFill/>
        </p:spPr>
        <p:txBody>
          <a:bodyPr wrap="none" rtlCol="0">
            <a:spAutoFit/>
          </a:bodyPr>
          <a:lstStyle/>
          <a:p>
            <a:r>
              <a:rPr lang="en-US" dirty="0" err="1" smtClean="0"/>
              <a:t>Tensorflow</a:t>
            </a:r>
            <a:r>
              <a:rPr lang="en-US" dirty="0" smtClean="0"/>
              <a:t> Style demo can run in real time</a:t>
            </a:r>
            <a:endParaRPr lang="en-US" dirty="0"/>
          </a:p>
        </p:txBody>
      </p:sp>
    </p:spTree>
    <p:extLst>
      <p:ext uri="{BB962C8B-B14F-4D97-AF65-F5344CB8AC3E}">
        <p14:creationId xmlns:p14="http://schemas.microsoft.com/office/powerpoint/2010/main" val="923053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Other possibilities:</a:t>
            </a:r>
            <a:endParaRPr lang="en-US" dirty="0">
              <a:latin typeface="Helvetica" charset="0"/>
              <a:ea typeface="Helvetica" charset="0"/>
              <a:cs typeface="Helvetica" charset="0"/>
            </a:endParaRPr>
          </a:p>
        </p:txBody>
      </p:sp>
      <p:pic>
        <p:nvPicPr>
          <p:cNvPr id="14" name="Picture 13" descr="compression_mat.png"/>
          <p:cNvPicPr>
            <a:picLocks noChangeAspect="1"/>
          </p:cNvPicPr>
          <p:nvPr/>
        </p:nvPicPr>
        <p:blipFill rotWithShape="1">
          <a:blip r:embed="rId3">
            <a:extLst>
              <a:ext uri="{28A0092B-C50C-407E-A947-70E740481C1C}">
                <a14:useLocalDpi xmlns:a14="http://schemas.microsoft.com/office/drawing/2010/main" val="0"/>
              </a:ext>
            </a:extLst>
          </a:blip>
          <a:srcRect l="73429" t="4372" r="805" b="72750"/>
          <a:stretch/>
        </p:blipFill>
        <p:spPr>
          <a:xfrm>
            <a:off x="1546098" y="4393223"/>
            <a:ext cx="693836" cy="612405"/>
          </a:xfrm>
          <a:prstGeom prst="rect">
            <a:avLst/>
          </a:prstGeom>
        </p:spPr>
      </p:pic>
      <p:pic>
        <p:nvPicPr>
          <p:cNvPr id="15" name="Picture 14" descr="compression_mat.png"/>
          <p:cNvPicPr>
            <a:picLocks noChangeAspect="1"/>
          </p:cNvPicPr>
          <p:nvPr/>
        </p:nvPicPr>
        <p:blipFill rotWithShape="1">
          <a:blip r:embed="rId3">
            <a:extLst>
              <a:ext uri="{28A0092B-C50C-407E-A947-70E740481C1C}">
                <a14:useLocalDpi xmlns:a14="http://schemas.microsoft.com/office/drawing/2010/main" val="0"/>
              </a:ext>
            </a:extLst>
          </a:blip>
          <a:srcRect l="2064" t="25354" r="-1" b="49398"/>
          <a:stretch/>
        </p:blipFill>
        <p:spPr>
          <a:xfrm>
            <a:off x="1314964" y="2559204"/>
            <a:ext cx="2574197" cy="675861"/>
          </a:xfrm>
          <a:prstGeom prst="rect">
            <a:avLst/>
          </a:prstGeom>
        </p:spPr>
      </p:pic>
      <p:sp>
        <p:nvSpPr>
          <p:cNvPr id="16" name="Rectangle 15"/>
          <p:cNvSpPr/>
          <p:nvPr/>
        </p:nvSpPr>
        <p:spPr>
          <a:xfrm>
            <a:off x="4646496" y="2491730"/>
            <a:ext cx="24649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cxnSp>
        <p:nvCxnSpPr>
          <p:cNvPr id="17" name="Straight Arrow Connector 16"/>
          <p:cNvCxnSpPr/>
          <p:nvPr/>
        </p:nvCxnSpPr>
        <p:spPr>
          <a:xfrm>
            <a:off x="4097823" y="2938483"/>
            <a:ext cx="344556"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58862" y="2541560"/>
            <a:ext cx="622478" cy="369332"/>
          </a:xfrm>
          <a:prstGeom prst="rect">
            <a:avLst/>
          </a:prstGeom>
          <a:noFill/>
        </p:spPr>
        <p:txBody>
          <a:bodyPr wrap="none" rtlCol="0">
            <a:spAutoFit/>
          </a:bodyPr>
          <a:lstStyle/>
          <a:p>
            <a:r>
              <a:rPr lang="en-US" smtClean="0"/>
              <a:t>train</a:t>
            </a:r>
            <a:endParaRPr lang="en-US"/>
          </a:p>
        </p:txBody>
      </p:sp>
      <p:sp>
        <p:nvSpPr>
          <p:cNvPr id="23" name="Rectangle 22"/>
          <p:cNvSpPr/>
          <p:nvPr/>
        </p:nvSpPr>
        <p:spPr>
          <a:xfrm>
            <a:off x="2966555" y="4242228"/>
            <a:ext cx="24649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cxnSp>
        <p:nvCxnSpPr>
          <p:cNvPr id="25" name="Straight Arrow Connector 24"/>
          <p:cNvCxnSpPr/>
          <p:nvPr/>
        </p:nvCxnSpPr>
        <p:spPr>
          <a:xfrm>
            <a:off x="2404282" y="4699426"/>
            <a:ext cx="344556"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795952" y="4699427"/>
            <a:ext cx="344556"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522338" y="4242228"/>
            <a:ext cx="891783" cy="369332"/>
          </a:xfrm>
          <a:prstGeom prst="rect">
            <a:avLst/>
          </a:prstGeom>
          <a:noFill/>
        </p:spPr>
        <p:txBody>
          <a:bodyPr wrap="none" rtlCol="0">
            <a:spAutoFit/>
          </a:bodyPr>
          <a:lstStyle/>
          <a:p>
            <a:r>
              <a:rPr lang="en-US" smtClean="0"/>
              <a:t>recover</a:t>
            </a:r>
            <a:endParaRPr lang="en-US"/>
          </a:p>
        </p:txBody>
      </p:sp>
      <p:pic>
        <p:nvPicPr>
          <p:cNvPr id="31" name="Picture 30" descr="compression_mat.png"/>
          <p:cNvPicPr>
            <a:picLocks noChangeAspect="1"/>
          </p:cNvPicPr>
          <p:nvPr/>
        </p:nvPicPr>
        <p:blipFill rotWithShape="1">
          <a:blip r:embed="rId3">
            <a:extLst>
              <a:ext uri="{28A0092B-C50C-407E-A947-70E740481C1C}">
                <a14:useLocalDpi xmlns:a14="http://schemas.microsoft.com/office/drawing/2010/main" val="0"/>
              </a:ext>
            </a:extLst>
          </a:blip>
          <a:srcRect l="2507" t="1258" r="77050" b="75864"/>
          <a:stretch/>
        </p:blipFill>
        <p:spPr>
          <a:xfrm>
            <a:off x="6504999" y="4305357"/>
            <a:ext cx="550492" cy="612405"/>
          </a:xfrm>
          <a:prstGeom prst="rect">
            <a:avLst/>
          </a:prstGeom>
        </p:spPr>
      </p:pic>
    </p:spTree>
    <p:extLst>
      <p:ext uri="{BB962C8B-B14F-4D97-AF65-F5344CB8AC3E}">
        <p14:creationId xmlns:p14="http://schemas.microsoft.com/office/powerpoint/2010/main" val="1347111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latin typeface="Helvetica" charset="0"/>
                <a:ea typeface="Helvetica" charset="0"/>
                <a:cs typeface="Helvetica" charset="0"/>
              </a:rPr>
              <a:t>Prioritizing </a:t>
            </a:r>
            <a:r>
              <a:rPr lang="en-US" sz="2500" dirty="0">
                <a:solidFill>
                  <a:schemeClr val="accent1"/>
                </a:solidFill>
                <a:latin typeface="Helvetica" charset="0"/>
                <a:ea typeface="Helvetica" charset="0"/>
                <a:cs typeface="Helvetica" charset="0"/>
              </a:rPr>
              <a:t>the content of interest</a:t>
            </a:r>
            <a:r>
              <a:rPr lang="en-US" sz="2500" dirty="0">
                <a:solidFill>
                  <a:srgbClr val="FF0000"/>
                </a:solidFill>
                <a:latin typeface="Helvetica" charset="0"/>
                <a:ea typeface="Helvetica" charset="0"/>
                <a:cs typeface="Helvetica" charset="0"/>
              </a:rPr>
              <a:t> </a:t>
            </a:r>
            <a:r>
              <a:rPr lang="en-US" sz="2500" dirty="0">
                <a:latin typeface="Helvetica" charset="0"/>
                <a:ea typeface="Helvetica" charset="0"/>
                <a:cs typeface="Helvetica" charset="0"/>
              </a:rPr>
              <a:t>in </a:t>
            </a:r>
            <a:r>
              <a:rPr lang="en-US" sz="2500" dirty="0" smtClean="0">
                <a:latin typeface="Helvetica" charset="0"/>
                <a:ea typeface="Helvetica" charset="0"/>
                <a:cs typeface="Helvetica" charset="0"/>
              </a:rPr>
              <a:t>systems with extreme storage limit and quality requirement </a:t>
            </a:r>
            <a:r>
              <a:rPr lang="en-US" sz="2500" dirty="0">
                <a:latin typeface="Helvetica" charset="0"/>
                <a:ea typeface="Helvetica" charset="0"/>
                <a:cs typeface="Helvetica" charset="0"/>
              </a:rPr>
              <a:t>leads to new compression algorithms that give </a:t>
            </a:r>
            <a:r>
              <a:rPr lang="en-US" sz="2500" dirty="0">
                <a:solidFill>
                  <a:schemeClr val="accent1"/>
                </a:solidFill>
                <a:latin typeface="Helvetica" charset="0"/>
                <a:ea typeface="Helvetica" charset="0"/>
                <a:cs typeface="Helvetica" charset="0"/>
              </a:rPr>
              <a:t>better compression </a:t>
            </a:r>
            <a:r>
              <a:rPr lang="en-US" sz="2500" dirty="0" smtClean="0">
                <a:latin typeface="Helvetica" charset="0"/>
                <a:ea typeface="Helvetica" charset="0"/>
                <a:cs typeface="Helvetica" charset="0"/>
              </a:rPr>
              <a:t>than </a:t>
            </a:r>
            <a:r>
              <a:rPr lang="en-US" sz="2500" dirty="0">
                <a:latin typeface="Helvetica" charset="0"/>
                <a:ea typeface="Helvetica" charset="0"/>
                <a:cs typeface="Helvetica" charset="0"/>
              </a:rPr>
              <a:t>standard methods with the </a:t>
            </a:r>
            <a:r>
              <a:rPr lang="en-US" sz="2500" dirty="0">
                <a:solidFill>
                  <a:schemeClr val="accent1"/>
                </a:solidFill>
                <a:latin typeface="Helvetica" charset="0"/>
                <a:ea typeface="Helvetica" charset="0"/>
                <a:cs typeface="Helvetica" charset="0"/>
              </a:rPr>
              <a:t>same quality </a:t>
            </a:r>
            <a:r>
              <a:rPr lang="en-US" sz="2500" dirty="0">
                <a:latin typeface="Helvetica" charset="0"/>
                <a:ea typeface="Helvetica" charset="0"/>
                <a:cs typeface="Helvetica" charset="0"/>
              </a:rPr>
              <a:t>compressed data for the application</a:t>
            </a:r>
            <a:r>
              <a:rPr lang="en-US" sz="2500" dirty="0" smtClean="0">
                <a:latin typeface="Helvetica" charset="0"/>
                <a:ea typeface="Helvetica" charset="0"/>
                <a:cs typeface="Helvetica" charset="0"/>
              </a:rPr>
              <a:t>.</a:t>
            </a:r>
          </a:p>
          <a:p>
            <a:pPr algn="l"/>
            <a:endParaRPr lang="en-US" sz="2500" dirty="0">
              <a:latin typeface="Helvetica" charset="0"/>
              <a:ea typeface="Helvetica" charset="0"/>
              <a:cs typeface="Helvetica" charset="0"/>
            </a:endParaRPr>
          </a:p>
          <a:p>
            <a:pPr algn="l"/>
            <a:r>
              <a:rPr lang="en-US" sz="2500" dirty="0">
                <a:solidFill>
                  <a:schemeClr val="accent1"/>
                </a:solidFill>
                <a:latin typeface="Helvetica" charset="0"/>
                <a:ea typeface="Helvetica" charset="0"/>
                <a:cs typeface="Helvetica" charset="0"/>
              </a:rPr>
              <a:t>Better compression</a:t>
            </a:r>
            <a:r>
              <a:rPr lang="en-US" sz="2500" dirty="0">
                <a:latin typeface="Helvetica" charset="0"/>
                <a:ea typeface="Helvetica" charset="0"/>
                <a:cs typeface="Helvetica" charset="0"/>
              </a:rPr>
              <a:t>: image 200 bytes, video: 100x</a:t>
            </a:r>
          </a:p>
          <a:p>
            <a:pPr algn="l"/>
            <a:r>
              <a:rPr lang="en-US" sz="2500" dirty="0">
                <a:solidFill>
                  <a:schemeClr val="accent1"/>
                </a:solidFill>
                <a:latin typeface="Helvetica" charset="0"/>
                <a:ea typeface="Helvetica" charset="0"/>
                <a:cs typeface="Helvetica" charset="0"/>
              </a:rPr>
              <a:t>Same quality</a:t>
            </a:r>
            <a:r>
              <a:rPr lang="en-US" sz="2500" dirty="0">
                <a:latin typeface="Helvetica" charset="0"/>
                <a:ea typeface="Helvetica" charset="0"/>
                <a:cs typeface="Helvetica" charset="0"/>
              </a:rPr>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95" y="1349761"/>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latin typeface="Helvetica" charset="0"/>
                <a:ea typeface="Helvetica" charset="0"/>
                <a:cs typeface="Helvetica" charset="0"/>
              </a:rPr>
              <a:t>Google Physical Web, Fat Beacon</a:t>
            </a:r>
          </a:p>
          <a:p>
            <a:pPr lvl="1"/>
            <a:endParaRPr lang="en-US" dirty="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r>
              <a:rPr lang="en-US" dirty="0" smtClean="0">
                <a:latin typeface="Helvetica" charset="0"/>
                <a:ea typeface="Helvetica" charset="0"/>
                <a:cs typeface="Helvetica" charset="0"/>
              </a:rPr>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Multimedia data </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5101" y="3232267"/>
            <a:ext cx="2098530" cy="1580375"/>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690450" y="1431661"/>
            <a:ext cx="3887832" cy="1603387"/>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1585101" y="5006880"/>
            <a:ext cx="2098530" cy="1532033"/>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050" y="3324371"/>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25</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smtClean="0"/>
              <a:t>Low cost	</a:t>
            </a:r>
          </a:p>
          <a:p>
            <a:pPr lvl="1"/>
            <a:r>
              <a:rPr lang="en-US" dirty="0" smtClean="0"/>
              <a:t>Internet-free</a:t>
            </a:r>
          </a:p>
          <a:p>
            <a:pPr lvl="1"/>
            <a:r>
              <a:rPr lang="en-US" dirty="0" smtClean="0"/>
              <a:t>Long lifetime </a:t>
            </a:r>
          </a:p>
          <a:p>
            <a:pPr lvl="2"/>
            <a:r>
              <a:rPr lang="en-US" dirty="0" smtClean="0"/>
              <a:t>Battery powered, 5 years</a:t>
            </a:r>
          </a:p>
          <a:p>
            <a:pPr lvl="1"/>
            <a:r>
              <a:rPr lang="en-US" dirty="0" smtClean="0"/>
              <a:t>Easy to deploy</a:t>
            </a:r>
          </a:p>
          <a:p>
            <a:pPr lvl="2"/>
            <a:r>
              <a:rPr lang="en-US" dirty="0" smtClean="0"/>
              <a:t>Some buildings already have BLE beacons deployed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0232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81" y="2740396"/>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950" y="27403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9317" y="2740396"/>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1404802"/>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739091"/>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737232"/>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495433"/>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4333850"/>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539249"/>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4377666"/>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135" y="1615608"/>
            <a:ext cx="7886700" cy="4351338"/>
          </a:xfrm>
        </p:spPr>
        <p:txBody>
          <a:bodyPr/>
          <a:lstStyle/>
          <a:p>
            <a:pPr marL="0" indent="0">
              <a:buNone/>
            </a:pPr>
            <a:r>
              <a:rPr lang="en-US" dirty="0" smtClean="0"/>
              <a:t>Store image data into Bluetooth low energy Beacons (30 bytes storage)</a:t>
            </a:r>
            <a:endParaRPr lang="en-US" dirty="0"/>
          </a:p>
        </p:txBody>
      </p:sp>
      <p:pic>
        <p:nvPicPr>
          <p:cNvPr id="4" name="Picture 3"/>
          <p:cNvPicPr>
            <a:picLocks noChangeAspect="1"/>
          </p:cNvPicPr>
          <p:nvPr/>
        </p:nvPicPr>
        <p:blipFill>
          <a:blip r:embed="rId3"/>
          <a:stretch>
            <a:fillRect/>
          </a:stretch>
        </p:blipFill>
        <p:spPr>
          <a:xfrm>
            <a:off x="3979338" y="2918361"/>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977124"/>
            <a:ext cx="490238" cy="490238"/>
          </a:xfrm>
          <a:prstGeom prst="rect">
            <a:avLst/>
          </a:prstGeom>
        </p:spPr>
      </p:pic>
      <p:pic>
        <p:nvPicPr>
          <p:cNvPr id="6" name="Picture 5"/>
          <p:cNvPicPr>
            <a:picLocks noChangeAspect="1"/>
          </p:cNvPicPr>
          <p:nvPr/>
        </p:nvPicPr>
        <p:blipFill>
          <a:blip r:embed="rId5"/>
          <a:stretch>
            <a:fillRect/>
          </a:stretch>
        </p:blipFill>
        <p:spPr>
          <a:xfrm>
            <a:off x="4305485" y="4481366"/>
            <a:ext cx="985996" cy="985996"/>
          </a:xfrm>
          <a:prstGeom prst="rect">
            <a:avLst/>
          </a:prstGeom>
        </p:spPr>
      </p:pic>
      <p:pic>
        <p:nvPicPr>
          <p:cNvPr id="7" name="Picture 6"/>
          <p:cNvPicPr>
            <a:picLocks noChangeAspect="1"/>
          </p:cNvPicPr>
          <p:nvPr/>
        </p:nvPicPr>
        <p:blipFill>
          <a:blip r:embed="rId6"/>
          <a:stretch>
            <a:fillRect/>
          </a:stretch>
        </p:blipFill>
        <p:spPr>
          <a:xfrm>
            <a:off x="5400830" y="4598782"/>
            <a:ext cx="485261" cy="507872"/>
          </a:xfrm>
          <a:prstGeom prst="rect">
            <a:avLst/>
          </a:prstGeom>
        </p:spPr>
      </p:pic>
      <p:pic>
        <p:nvPicPr>
          <p:cNvPr id="8" name="Picture 7"/>
          <p:cNvPicPr>
            <a:picLocks noChangeAspect="1"/>
          </p:cNvPicPr>
          <p:nvPr/>
        </p:nvPicPr>
        <p:blipFill>
          <a:blip r:embed="rId7"/>
          <a:stretch>
            <a:fillRect/>
          </a:stretch>
        </p:blipFill>
        <p:spPr>
          <a:xfrm>
            <a:off x="5291480" y="4492103"/>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4197107"/>
            <a:ext cx="490238" cy="490238"/>
          </a:xfrm>
          <a:prstGeom prst="rect">
            <a:avLst/>
          </a:prstGeom>
        </p:spPr>
      </p:pic>
      <p:sp>
        <p:nvSpPr>
          <p:cNvPr id="10" name="Rectangle 9"/>
          <p:cNvSpPr/>
          <p:nvPr/>
        </p:nvSpPr>
        <p:spPr>
          <a:xfrm>
            <a:off x="3967564" y="6148602"/>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820029"/>
            <a:ext cx="2995360" cy="1647332"/>
          </a:xfrm>
          <a:prstGeom prst="rect">
            <a:avLst/>
          </a:prstGeom>
        </p:spPr>
      </p:pic>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3000" dirty="0" smtClean="0">
                <a:cs typeface="Helvetica"/>
              </a:rPr>
              <a:t>Enable long lifetime multimedia data storage/broadcasting on battery powered systems with extreme memory/bandwidth limit.</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algorithm</a:t>
            </a:r>
          </a:p>
          <a:p>
            <a:pPr marL="342900" indent="-342900" algn="l">
              <a:buFont typeface="Arial" charset="0"/>
              <a:buChar char="•"/>
            </a:pPr>
            <a:r>
              <a:rPr lang="en-US" sz="2900" dirty="0" smtClean="0">
                <a:cs typeface="Helvetica"/>
              </a:rPr>
              <a:t>Designed adaptive image encoding method for this system</a:t>
            </a:r>
          </a:p>
          <a:p>
            <a:pPr algn="l"/>
            <a:r>
              <a:rPr lang="en-US" sz="3200" dirty="0">
                <a:cs typeface="Helvetica"/>
              </a:rPr>
              <a:t>Generality</a:t>
            </a:r>
            <a:r>
              <a:rPr lang="en-US" sz="3000" dirty="0">
                <a:cs typeface="Helvetica"/>
              </a:rPr>
              <a:t>:</a:t>
            </a: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Application: microscopy video compression</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Analysis-preserving Video </a:t>
            </a:r>
            <a:r>
              <a:rPr lang="en-US" sz="4400" dirty="0">
                <a:latin typeface="Helvetica" charset="0"/>
                <a:ea typeface="Helvetica" charset="0"/>
                <a:cs typeface="Helvetica" charset="0"/>
              </a:rPr>
              <a:t>Compression</a:t>
            </a: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-&gt; 1TB / hour data: need too many disks for the data storage</a:t>
            </a:r>
          </a:p>
          <a:p>
            <a:endParaRPr lang="en-US" sz="2300" dirty="0">
              <a:cs typeface="Arial"/>
            </a:endParaRPr>
          </a:p>
          <a:p>
            <a:r>
              <a:rPr lang="en-US" sz="2300" dirty="0" smtClean="0">
                <a:cs typeface="Arial"/>
              </a:rPr>
              <a:t>-&gt; Our new analysis-preserving compression gives: </a:t>
            </a:r>
            <a:r>
              <a:rPr lang="en-US" sz="2300" dirty="0" smtClean="0">
                <a:solidFill>
                  <a:schemeClr val="accent1"/>
                </a:solidFill>
                <a:cs typeface="Arial"/>
              </a:rPr>
              <a:t>7.26%</a:t>
            </a:r>
            <a:endParaRPr lang="en-US" sz="2300" dirty="0" smtClean="0">
              <a:cs typeface="Arial"/>
            </a:endParaRPr>
          </a:p>
          <a:p>
            <a:r>
              <a:rPr lang="en-US" sz="2300" dirty="0" smtClean="0">
                <a:cs typeface="Arial"/>
              </a:rPr>
              <a:t>-&gt; Best 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384995"/>
          </a:xfrm>
          <a:prstGeom prst="rect">
            <a:avLst/>
          </a:prstGeom>
        </p:spPr>
        <p:txBody>
          <a:bodyPr wrap="square">
            <a:spAutoFit/>
          </a:bodyPr>
          <a:lstStyle/>
          <a:p>
            <a:pPr marL="3429"/>
            <a:r>
              <a:rPr lang="en-US" sz="2100" b="1" dirty="0" smtClean="0"/>
              <a:t>[Microscopy Research and Techniques 2015]</a:t>
            </a:r>
            <a:endParaRPr lang="en-US" sz="2100" b="1" dirty="0"/>
          </a:p>
          <a:p>
            <a:endParaRPr lang="en-US" sz="2100" dirty="0"/>
          </a:p>
          <a:p>
            <a:endParaRPr lang="en-US" sz="2100"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184" y="968755"/>
            <a:ext cx="7886700" cy="4351338"/>
          </a:xfrm>
        </p:spPr>
        <p:txBody>
          <a:bodyPr>
            <a:normAutofit/>
          </a:bodyPr>
          <a:lstStyle/>
          <a:p>
            <a:pPr marL="0" indent="0">
              <a:buNone/>
            </a:pP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For systems with limited storage, conventional techniques sometimes fail to provide sufficient multimedia data compression.</a:t>
            </a:r>
          </a:p>
          <a:p>
            <a:pPr marL="0" indent="0">
              <a:buNone/>
            </a:pPr>
            <a:r>
              <a:rPr lang="en-US" sz="3000" dirty="0" smtClean="0">
                <a:latin typeface="Helvetica" charset="0"/>
                <a:ea typeface="Helvetica" charset="0"/>
                <a:cs typeface="Helvetica" charset="0"/>
              </a:rPr>
              <a:t>Develop a new approach to achieve better multimedia data compression than conventional compression techniques.</a:t>
            </a:r>
            <a:endParaRPr lang="en-US" sz="30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4801236"/>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38400" y="5320093"/>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50</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52</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54</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1127"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a:t>
            </a:r>
            <a:r>
              <a:rPr lang="en-US" smtClean="0"/>
              <a:t>distribution function</a:t>
            </a:r>
            <a:endParaRPr lang="en-US" dirty="0"/>
          </a:p>
        </p:txBody>
      </p: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t>A </a:t>
            </a:r>
            <a:r>
              <a:rPr lang="en-US" sz="2500" dirty="0" smtClean="0">
                <a:cs typeface="Helvetica"/>
              </a:rPr>
              <a:t>microscopy video compression with 100x compression ratio</a:t>
            </a:r>
          </a:p>
          <a:p>
            <a:pPr marL="342900" indent="-342900" algn="l">
              <a:buFont typeface="Arial" charset="0"/>
              <a:buChar char="•"/>
            </a:pPr>
            <a:r>
              <a:rPr lang="en-US" sz="2500" dirty="0" smtClean="0">
                <a:cs typeface="Helvetica"/>
              </a:rPr>
              <a:t>The first video compression technique in the literature that is based on correlation</a:t>
            </a: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marL="342900" indent="-342900" algn="l">
              <a:buFont typeface="Arial" charset="0"/>
              <a:buChar char="•"/>
            </a:pPr>
            <a:r>
              <a:rPr lang="en-US" sz="2500" dirty="0"/>
              <a:t>A</a:t>
            </a:r>
            <a:r>
              <a:rPr lang="en-US" sz="2500" dirty="0" smtClean="0"/>
              <a:t> new way to evaluate the quality of a microscopy video based on statistical test </a:t>
            </a:r>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417" y="1179446"/>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445865" y="3995116"/>
            <a:ext cx="2483118" cy="1921918"/>
          </a:xfrm>
          <a:prstGeom prst="rect">
            <a:avLst/>
          </a:prstGeom>
        </p:spPr>
      </p:pic>
      <p:sp>
        <p:nvSpPr>
          <p:cNvPr id="10" name="TextBox 9"/>
          <p:cNvSpPr txBox="1"/>
          <p:nvPr/>
        </p:nvSpPr>
        <p:spPr>
          <a:xfrm>
            <a:off x="2345685" y="6063897"/>
            <a:ext cx="1491185" cy="369332"/>
          </a:xfrm>
          <a:prstGeom prst="rect">
            <a:avLst/>
          </a:prstGeom>
          <a:noFill/>
        </p:spPr>
        <p:txBody>
          <a:bodyPr wrap="square" rtlCol="0">
            <a:spAutoFit/>
          </a:bodyPr>
          <a:lstStyle/>
          <a:p>
            <a:r>
              <a:rPr lang="en-US" dirty="0" smtClean="0"/>
              <a:t>Plot of scores</a:t>
            </a:r>
            <a:endParaRPr lang="en-US" dirty="0"/>
          </a:p>
        </p:txBody>
      </p:sp>
      <p:sp>
        <p:nvSpPr>
          <p:cNvPr id="11" name="TextBox 10"/>
          <p:cNvSpPr txBox="1"/>
          <p:nvPr/>
        </p:nvSpPr>
        <p:spPr>
          <a:xfrm>
            <a:off x="5207625" y="6106617"/>
            <a:ext cx="1623871" cy="369332"/>
          </a:xfrm>
          <a:prstGeom prst="rect">
            <a:avLst/>
          </a:prstGeom>
          <a:noFill/>
        </p:spPr>
        <p:txBody>
          <a:bodyPr wrap="square" rtlCol="0">
            <a:spAutoFit/>
          </a:bodyPr>
          <a:lstStyle/>
          <a:p>
            <a:r>
              <a:rPr lang="en-US" dirty="0" smtClean="0"/>
              <a:t>Binary map </a:t>
            </a:r>
            <a:endParaRPr lang="en-US" dirty="0"/>
          </a:p>
        </p:txBody>
      </p:sp>
      <p:pic>
        <p:nvPicPr>
          <p:cNvPr id="12" name="Picture 11"/>
          <p:cNvPicPr>
            <a:picLocks noChangeAspect="1"/>
          </p:cNvPicPr>
          <p:nvPr/>
        </p:nvPicPr>
        <p:blipFill rotWithShape="1">
          <a:blip r:embed="rId3"/>
          <a:srcRect l="50420"/>
          <a:stretch/>
        </p:blipFill>
        <p:spPr>
          <a:xfrm>
            <a:off x="1865846" y="3989336"/>
            <a:ext cx="2436149" cy="1901528"/>
          </a:xfrm>
          <a:prstGeom prst="rect">
            <a:avLst/>
          </a:prstGeom>
        </p:spPr>
      </p:pic>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indoor augmented reality system based on BLE</a:t>
            </a:r>
          </a:p>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&gt;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56811" y="3028313"/>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second,</a:t>
            </a:r>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2500" dirty="0">
                <a:cs typeface="Helvetica"/>
              </a:rPr>
              <a:t>E</a:t>
            </a:r>
            <a:r>
              <a:rPr lang="en-US" sz="2500" dirty="0" smtClean="0">
                <a:cs typeface="Helvetica"/>
              </a:rPr>
              <a:t>nable 3D visual data storage/broadcasting on systems with extreme memory/bandwidth limit.</a:t>
            </a: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200 bytes, using frequency components:</a:t>
            </a:r>
          </a:p>
          <a:p>
            <a:pPr lvl="2"/>
            <a:r>
              <a:rPr lang="en-US" dirty="0" smtClean="0"/>
              <a:t>Describe the image in frequency domain: Only have a </a:t>
            </a:r>
            <a:r>
              <a:rPr lang="en-US" dirty="0" smtClean="0">
                <a:solidFill>
                  <a:srgbClr val="C00000"/>
                </a:solidFill>
              </a:rPr>
              <a:t>few</a:t>
            </a:r>
            <a:r>
              <a:rPr lang="en-US" dirty="0" smtClean="0"/>
              <a:t> set of numbers describing the image data in frequency space</a:t>
            </a:r>
          </a:p>
          <a:p>
            <a:pPr lvl="2"/>
            <a:r>
              <a:rPr lang="en-US" dirty="0" smtClean="0"/>
              <a:t>Use triangle mesh, only can have ~xxx triangles, ~connection information + ~ color information</a:t>
            </a:r>
          </a:p>
          <a:p>
            <a:pPr lvl="2"/>
            <a:r>
              <a:rPr lang="en-US" dirty="0" smtClean="0"/>
              <a:t>Use patches, Have a dictionary of patch size D, can only use ~xxx patches</a:t>
            </a:r>
          </a:p>
          <a:p>
            <a:pPr lvl="1"/>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spTree>
    <p:extLst>
      <p:ext uri="{BB962C8B-B14F-4D97-AF65-F5344CB8AC3E}">
        <p14:creationId xmlns:p14="http://schemas.microsoft.com/office/powerpoint/2010/main" val="58705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100 frame video with xxx motion, to achieve 100x compression:</a:t>
            </a:r>
          </a:p>
          <a:p>
            <a:pPr lvl="1"/>
            <a:r>
              <a:rPr lang="en-US" dirty="0" smtClean="0"/>
              <a:t>Quantization level ~= </a:t>
            </a:r>
          </a:p>
          <a:p>
            <a:pPr lvl="1"/>
            <a:endParaRPr lang="en-US" dirty="0" smtClean="0"/>
          </a:p>
          <a:p>
            <a:r>
              <a:rPr lang="en-US" dirty="0" smtClean="0"/>
              <a:t>Use them to enhance foreground:  assign different quality in foreground / background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spTree>
    <p:extLst>
      <p:ext uri="{BB962C8B-B14F-4D97-AF65-F5344CB8AC3E}">
        <p14:creationId xmlns:p14="http://schemas.microsoft.com/office/powerpoint/2010/main" val="71718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98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99</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31357</TotalTime>
  <Words>8877</Words>
  <Application>Microsoft Macintosh PowerPoint</Application>
  <PresentationFormat>On-screen Show (4:3)</PresentationFormat>
  <Paragraphs>1366</Paragraphs>
  <Slides>107</Slides>
  <Notes>103</Notes>
  <HiddenSlides>30</HiddenSlides>
  <MMClips>15</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1" baseType="lpstr">
      <vt:lpstr>Calibri</vt:lpstr>
      <vt:lpstr>Calibri (Body)</vt:lpstr>
      <vt:lpstr>Calibri Light</vt:lpstr>
      <vt:lpstr>Cambria Math</vt:lpstr>
      <vt:lpstr>DengXian</vt:lpstr>
      <vt:lpstr>Helvetica</vt:lpstr>
      <vt:lpstr>Mangal</vt:lpstr>
      <vt:lpstr>Times New Roman</vt:lpstr>
      <vt:lpstr>Zapf Dingbats</vt:lpstr>
      <vt:lpstr>宋体</vt:lpstr>
      <vt:lpstr>等线</vt:lpstr>
      <vt:lpstr>Arial</vt:lpstr>
      <vt:lpstr>Office Theme</vt:lpstr>
      <vt:lpstr>Document</vt:lpstr>
      <vt:lpstr>Prioritizing Content of Interest in Multimedia Data Compression</vt:lpstr>
      <vt:lpstr>Multimedia data </vt:lpstr>
      <vt:lpstr>Standard video compression methods have limitations</vt:lpstr>
      <vt:lpstr>Motivating example</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Prioritizing content of interest</vt:lpstr>
      <vt:lpstr>PowerPoint Presentation</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Analysis-preserving Video Compression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3D moving object: problem statement </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System cost and lifetime</vt:lpstr>
      <vt:lpstr>PowerPoint Presentation</vt:lpstr>
      <vt:lpstr>Summary: projects</vt:lpstr>
      <vt:lpstr>Projects</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lpstr>Analogy</vt:lpstr>
      <vt:lpstr>Doodle</vt:lpstr>
      <vt:lpstr>Other possibilities: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1220</cp:revision>
  <dcterms:created xsi:type="dcterms:W3CDTF">2017-02-13T04:25:39Z</dcterms:created>
  <dcterms:modified xsi:type="dcterms:W3CDTF">2017-04-27T03:39:45Z</dcterms:modified>
</cp:coreProperties>
</file>